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9"/>
  </p:notesMasterIdLst>
  <p:sldIdLst>
    <p:sldId id="859" r:id="rId2"/>
    <p:sldId id="1140" r:id="rId3"/>
    <p:sldId id="1156" r:id="rId4"/>
    <p:sldId id="1157" r:id="rId5"/>
    <p:sldId id="1158" r:id="rId6"/>
    <p:sldId id="1159" r:id="rId7"/>
    <p:sldId id="1186" r:id="rId8"/>
    <p:sldId id="1160" r:id="rId9"/>
    <p:sldId id="1161" r:id="rId10"/>
    <p:sldId id="1162" r:id="rId11"/>
    <p:sldId id="1142" r:id="rId12"/>
    <p:sldId id="1143" r:id="rId13"/>
    <p:sldId id="1144" r:id="rId14"/>
    <p:sldId id="1187" r:id="rId15"/>
    <p:sldId id="1145" r:id="rId16"/>
    <p:sldId id="1188" r:id="rId17"/>
    <p:sldId id="1146" r:id="rId18"/>
    <p:sldId id="1189" r:id="rId19"/>
    <p:sldId id="1147" r:id="rId20"/>
    <p:sldId id="1190" r:id="rId21"/>
    <p:sldId id="1163" r:id="rId22"/>
    <p:sldId id="1164" r:id="rId23"/>
    <p:sldId id="1165" r:id="rId24"/>
    <p:sldId id="1166" r:id="rId25"/>
    <p:sldId id="1167" r:id="rId26"/>
    <p:sldId id="1168" r:id="rId27"/>
    <p:sldId id="1148" r:id="rId28"/>
    <p:sldId id="1149" r:id="rId29"/>
    <p:sldId id="1150" r:id="rId30"/>
    <p:sldId id="1169" r:id="rId31"/>
    <p:sldId id="1170" r:id="rId32"/>
    <p:sldId id="1171" r:id="rId33"/>
    <p:sldId id="1172" r:id="rId34"/>
    <p:sldId id="1174" r:id="rId35"/>
    <p:sldId id="1178" r:id="rId36"/>
    <p:sldId id="1179" r:id="rId37"/>
    <p:sldId id="1180" r:id="rId38"/>
    <p:sldId id="1193" r:id="rId39"/>
    <p:sldId id="1194" r:id="rId40"/>
    <p:sldId id="1181" r:id="rId41"/>
    <p:sldId id="1175" r:id="rId42"/>
    <p:sldId id="1176" r:id="rId43"/>
    <p:sldId id="1177" r:id="rId44"/>
    <p:sldId id="1195" r:id="rId45"/>
    <p:sldId id="1151" r:id="rId46"/>
    <p:sldId id="1152" r:id="rId47"/>
    <p:sldId id="1182" r:id="rId4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F4FC"/>
    <a:srgbClr val="00AEEF"/>
    <a:srgbClr val="39B97A"/>
    <a:srgbClr val="1EB26A"/>
    <a:srgbClr val="E3F2E7"/>
    <a:srgbClr val="FF0000"/>
    <a:srgbClr val="8DC369"/>
    <a:srgbClr val="009900"/>
    <a:srgbClr val="62812B"/>
    <a:srgbClr val="A0C8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3" d="100"/>
          <a:sy n="113" d="100"/>
        </p:scale>
        <p:origin x="306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 物理 九年级上 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4" Type="http://schemas.openxmlformats.org/officeDocument/2006/relationships/image" Target="../media/image2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334327" y="2360505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期末专题整合提优（四）　趋势真题特训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22116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济南中考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）针灸是我国古代劳动人民创造的一种独特的医疗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方法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针灸之前，用高温蒸气对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复用针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可多次使用的针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）消毒时，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复用针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的温度会升高，这是通过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的方式改变了针的内能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</a:t>
            </a:r>
            <a:r>
              <a:rPr lang="zh-CN" altLang="zh-CN" spc="-5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针灸用到的针非常细，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这是通过减小受力面积来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便于刺入人体穴位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sdjlwl10.jpg" descr="id:214750266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938647" y="1235264"/>
            <a:ext cx="1719048" cy="240880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397197" y="2392828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热传递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8327456" y="2951640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增大压强</a:t>
            </a:r>
            <a:endParaRPr lang="zh-CN" altLang="en-US"/>
          </a:p>
        </p:txBody>
      </p:sp>
      <p:sp>
        <p:nvSpPr>
          <p:cNvPr id="6" name="内容占位符 6"/>
          <p:cNvSpPr txBox="1"/>
          <p:nvPr/>
        </p:nvSpPr>
        <p:spPr bwMode="auto">
          <a:xfrm>
            <a:off x="360854" y="40490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用高温蒸气对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复用针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可多次使用的针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）消毒时，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复用针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吸收热量，温度会升高，这是通过热传递的方式改变了针的内能；针灸用到的针非常细，这是通过减小受力面积来增大压强，便于刺入人体穴位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127654" y="3587980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8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29582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长沙中考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）我国学者王充在《论衡》中记有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顿牟掇芥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，意思是摩擦过的琥珀能吸引像草芥一类的轻小物体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用毛皮摩擦过的琥珀因为得到电子而带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,</a:t>
            </a: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电，两个带有同种电荷的琥珀靠近时会相互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873612" y="2138484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负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461161" y="2713706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排斥</a:t>
            </a:r>
            <a:endParaRPr lang="zh-CN" altLang="en-US"/>
          </a:p>
        </p:txBody>
      </p:sp>
      <p:sp>
        <p:nvSpPr>
          <p:cNvPr id="5" name="内容占位符 7"/>
          <p:cNvSpPr txBox="1"/>
          <p:nvPr/>
        </p:nvSpPr>
        <p:spPr bwMode="auto">
          <a:xfrm>
            <a:off x="351818" y="318491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子带负电，用毛皮摩擦过的琥珀因为得到电子而带负电，摩擦过的琥珀带了电荷，用摩擦的方法使物体带电叫作摩擦起电；同种电荷相互排斥，异种电荷相互吸引，因此两个带有同种电荷的琥珀靠近时会相互排斥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477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广东中考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）《本草纲目》记载：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琥珀如血色，以布拭热，吸得芥子者真也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拭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指摩擦，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以布拭热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是通过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做功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热传递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）的方式改变琥珀的内能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吸得芥子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是由于琥珀因摩擦带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轻小的芥子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33596" y="2270671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做功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641879" y="2830058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电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8586609" y="2830057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吸引</a:t>
            </a:r>
            <a:endParaRPr lang="zh-CN" altLang="en-US"/>
          </a:p>
        </p:txBody>
      </p:sp>
      <p:sp>
        <p:nvSpPr>
          <p:cNvPr id="6" name="内容占位符 8"/>
          <p:cNvSpPr txBox="1"/>
          <p:nvPr/>
        </p:nvSpPr>
        <p:spPr bwMode="auto">
          <a:xfrm>
            <a:off x="360854" y="330686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改变内能的方法是做功和热传递，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以布拭热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是通过做功的方式改变琥珀的内能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吸得芥子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是由于琥珀因摩擦得到电子而带电，从而吸引轻小的芥子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6997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云南中考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月，我国首款百公斤级车载液氢系统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赛道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研制成功，可助力氢能重卡突破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1 000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公里续驶里程，这是我国将液氢应用于交通运输领域的重大技术突破（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下列说法正确的是（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氢能不属于清洁能源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用液氢作燃料是因为液氢含有的热量多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完全燃烧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的液氢能释放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的热量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氢能重卡的热机效率可高达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2610" y="1132038"/>
            <a:ext cx="1590105" cy="48474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145420" y="284431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9"/>
          <p:cNvSpPr>
            <a:spLocks noGrp="1"/>
          </p:cNvSpPr>
          <p:nvPr>
            <p:ph idx="1"/>
          </p:nvPr>
        </p:nvSpPr>
        <p:spPr>
          <a:xfrm>
            <a:off x="360854" y="2128788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氢能属于清洁能源，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错误；火箭使用液态氢作燃料，是因为它的热值大，热量是个过程量，不能用含有表述，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 kg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液态氢完全燃烧放出的热量：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mq</a:t>
            </a:r>
            <a:r>
              <a:rPr lang="zh-CN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 kg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正确；氢能重卡工作过程中总是存在热量的损失，发动机的效率永远小于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6569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湖南中考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日，搭载着神舟十八号载人飞船的长征二号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遥十八运载火箭（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如图所示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）在酒泉卫星发射中心成功发射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下列说法正确的是（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火箭的燃料燃烧得越充分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热值越大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火箭发动机工作过程中的热机效率是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火箭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体内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的液氢燃料温度低至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内能为零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火箭搭载着飞船升空的过程中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飞船的重力势能越来越大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975526" y="4942909"/>
            <a:ext cx="17235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12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gyc281.jpg" descr="id:214750268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975525" y="2390018"/>
            <a:ext cx="1794573" cy="264780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0770099" y="192835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0176"/>
            <a:ext cx="9551761" cy="39790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热值是燃料本身的一种特性，热值由燃料本身决定，与燃料是否充分燃烧无关，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错误；火箭发动机工作过程中，会有热量的损失、克服机械摩擦消耗部分能量、燃料不可能完全燃烧等因素的存在，所以热机效率不会达到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错误；一切物体在任何情况下都有内能，所以液氢燃料温度低至－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253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时也有内能，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错误；火箭搭载着飞船升空的过程中，飞船的质量不变（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忽略短时间内因燃料燃烧而引起的质量变化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），高度增大，所以重力势能越来越大，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983639" y="4109683"/>
            <a:ext cx="17235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12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gyc281.jpg" descr="id:214750268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983638" y="1556792"/>
            <a:ext cx="1794573" cy="264780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0973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德阳中考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分，我国在西昌卫星发射中心使用长征三号乙运载火箭，成功将智慧天网一号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星发射升空，卫星顺利进入预定轨道，发射任务获得圆满成功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下列对长征三号乙运载火箭加速升空过程的说法正确的是（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使用液态氢作燃料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其燃烧过程是将化学能转化为内能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重力势能转化为动能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动能不变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重力势能增加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机械能总量保持不变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774412" y="263206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6832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使用液态氢作燃料，燃料燃烧的过程就是化学能转化为内能的过程，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正确；运载火箭加速升空过程中，它的动能增加，重力势能增加，是内能转化为动能和重力势能，并不是重力势能转化为动能，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错误；运载火箭加速升空过程中，它的动能增加，重力势能增加，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错误；运载火箭加速升空过程中，它的动能增加，重力势能增加，机械能增加，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1233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长春中考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）生物航煤是以动植物油脂、餐饮废油等为原料生产的航空燃油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日，国产大飞机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C919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加注了我国自主研发的生物航煤，成功完成试飞任务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）若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C919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飞行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400 km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用时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0.5 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C919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的飞行速度为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km/h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8094178" y="3263621"/>
            <a:ext cx="6463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800</a:t>
            </a:r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内容占位符 1"/>
              <p:cNvSpPr txBox="1"/>
              <p:nvPr/>
            </p:nvSpPr>
            <p:spPr bwMode="auto">
              <a:xfrm>
                <a:off x="360854" y="3675559"/>
                <a:ext cx="11485848" cy="9055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/>
                <a:r>
                  <a:rPr lang="en-US" altLang="zh-CN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zh-CN" altLang="zh-CN">
                    <a:solidFill>
                      <a:srgbClr val="00AEEF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C919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飞行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400 km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用时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0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5 h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C919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的飞行速度为</a:t>
                </a:r>
                <a:r>
                  <a:rPr lang="zh-CN" altLang="zh-CN">
                    <a:solidFill>
                      <a:srgbClr val="000000"/>
                    </a:solidFill>
                    <a:ea typeface="Times New Roman" panose="02020603050405020304" pitchFamily="18" charset="0"/>
                  </a:rPr>
                  <a:t> </a:t>
                </a:r>
                <a:r>
                  <a:rPr lang="en-US" altLang="zh-CN" i="1">
                    <a:solidFill>
                      <a:srgbClr val="000000"/>
                    </a:solidFill>
                    <a:latin typeface="Book Antiqua" panose="02040602050305030304" pitchFamily="18" charset="0"/>
                    <a:ea typeface="Times New Roman" panose="02020603050405020304" pitchFamily="18" charset="0"/>
                  </a:rPr>
                  <a:t>v</a:t>
                </a:r>
                <a:r>
                  <a:rPr lang="zh-CN" altLang="zh-CN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𝑠</m:t>
                        </m:r>
                      </m:num>
                      <m:den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𝑡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400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km</m:t>
                        </m:r>
                      </m:num>
                      <m:den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h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800 km/h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en-US"/>
              </a:p>
            </p:txBody>
          </p:sp>
        </mc:Choice>
        <mc:Fallback xmlns="">
          <p:sp>
            <p:nvSpPr>
              <p:cNvPr id="5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3675559"/>
                <a:ext cx="11485848" cy="905569"/>
              </a:xfrm>
              <a:prstGeom prst="rect">
                <a:avLst/>
              </a:prstGeom>
              <a:blipFill rotWithShape="1">
                <a:blip r:embed="rId2"/>
                <a:stretch>
                  <a:fillRect l="-2" t="-20" r="1" b="2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975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福建中考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煮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的篆体写法如图所示，表示用火烧煮食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下列实例与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煮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在改变物体内能的方式上相同的是（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热水暖手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钻木取火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搓手取暖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擦燃火柴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941371" y="3457156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4383" y="747800"/>
            <a:ext cx="2016094" cy="495759"/>
          </a:xfrm>
          <a:prstGeom prst="rect">
            <a:avLst/>
          </a:prstGeom>
        </p:spPr>
      </p:pic>
      <p:pic>
        <p:nvPicPr>
          <p:cNvPr id="6" name="gyc276.jpg" descr="id:214750264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695606" y="1340768"/>
            <a:ext cx="1815425" cy="216024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8327551" y="185907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60854" y="4439746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火烧煮食物，吸收热量，温度升高，内能增大，是通过热传递改变物体的内能；用热水暖手，手吸收热量，温度升高，内能增大，是通过热传递改变物体的内能；钻木取火，是通过做功改变物体的内能；搓手取暖，是通过做功改变物体的内能；擦燃火柴，是通过做功改变物体的内能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84338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）生物航煤燃烧时将化学能转化为内能，但内能不能自发地转化为化学能，说明能量的转化具有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在能量转化和转移的过程中，能量的总量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632015" y="2205839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方向性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459330" y="2197213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保持不变</a:t>
            </a:r>
            <a:endParaRPr lang="zh-CN" altLang="en-US"/>
          </a:p>
        </p:txBody>
      </p:sp>
      <p:sp>
        <p:nvSpPr>
          <p:cNvPr id="6" name="内容占位符 2"/>
          <p:cNvSpPr txBox="1"/>
          <p:nvPr/>
        </p:nvSpPr>
        <p:spPr bwMode="auto">
          <a:xfrm>
            <a:off x="360854" y="268086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生物航煤燃烧时将化学能转化为内能，但内能不能自发地转化为化学能，说明能量的转化具有方向性，根据能量守恒定律，在能量转化和转移的过程中，能量的总量保持不变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87129"/>
            <a:ext cx="11485848" cy="2308324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宜宾中考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日，两辆以氢为燃料的汽车，实现了从北京到上海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1 500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公里长距离运输的首次测试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选用氢为燃料是因为氢的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假设汽车在一段平直公路上以恒定功率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75 kW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匀速行驶，速度为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108 km/h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，则汽车所受阻力为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874641" y="1216281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热值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478582" y="2333905"/>
            <a:ext cx="8771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2 500</a:t>
            </a:r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内容占位符 3"/>
              <p:cNvSpPr txBox="1"/>
              <p:nvPr/>
            </p:nvSpPr>
            <p:spPr bwMode="auto">
              <a:xfrm>
                <a:off x="360854" y="2767659"/>
                <a:ext cx="11485848" cy="23898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</a:pPr>
                <a:r>
                  <a:rPr lang="en-US" altLang="zh-CN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zh-CN" altLang="zh-CN">
                    <a:solidFill>
                      <a:srgbClr val="00AEEF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由于所有的燃料中，氢的热值较大，质量相同的氢与其他燃料相比，完全燃烧时可以放出更多的热量，所以汽车选用氢作燃料；汽车的速度</a:t>
                </a:r>
                <a:r>
                  <a:rPr lang="en-US" altLang="zh-CN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108 km/h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30 m/s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>
                  <a:lnSpc>
                    <a:spcPct val="110000"/>
                  </a:lnSpc>
                  <a:spcAft>
                    <a:spcPts val="0"/>
                  </a:spcAft>
                </a:pP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𝑊</m:t>
                        </m:r>
                      </m:num>
                      <m:den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𝑡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𝐹𝑠</m:t>
                        </m:r>
                      </m:num>
                      <m:den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𝑡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得，汽车发动机的牵引力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𝑃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i="1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7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5×1</m:t>
                        </m:r>
                        <m:sSup>
                          <m:sSup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4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W</m:t>
                        </m:r>
                      </m:num>
                      <m:den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30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m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s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2 500 N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，因为汽车在平</a:t>
                </a:r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hangingPunct="0">
                  <a:spcAft>
                    <a:spcPts val="0"/>
                  </a:spcAft>
                </a:pP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直公路上匀速行驶，所以汽车受到的阻力：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2 500 N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9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内容占位符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2767659"/>
                <a:ext cx="11485848" cy="2389885"/>
              </a:xfrm>
              <a:prstGeom prst="rect">
                <a:avLst/>
              </a:prstGeom>
              <a:blipFill rotWithShape="1">
                <a:blip r:embed="rId2"/>
                <a:stretch>
                  <a:fillRect l="-2" t="-14" r="1" b="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内容占位符 1"/>
          <p:cNvSpPr>
            <a:spLocks noGrp="1"/>
          </p:cNvSpPr>
          <p:nvPr/>
        </p:nvSpPr>
        <p:spPr>
          <a:xfrm>
            <a:off x="360854" y="5169966"/>
            <a:ext cx="11485848" cy="1130246"/>
          </a:xfrm>
          <a:prstGeom prst="rect">
            <a:avLst/>
          </a:prstGeom>
          <a:solidFill>
            <a:srgbClr val="E1F4F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spcAft>
                <a:spcPts val="0"/>
              </a:spcAft>
            </a:pP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氢的热值较大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质量相等的氢与其他燃料相比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完全燃烧时可以放出更多热量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氢在燃烧时产生水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没有其他污染物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817" y="5168652"/>
            <a:ext cx="1892905" cy="4974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 animBg="1"/>
      <p:bldP spid="6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扬州中考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）阅读短文，回答问题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全球最大压缩空气储能项目并网发电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这是我国新型储能技术应用的一个里程碑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该项目工作原理如图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用电低谷时段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将电网多余的电能通过空气压缩机把空气压缩到地下盐穴中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地下盐层中的洞穴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用电高峰时段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将储存在盐穴中的高压空气释放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驱动空气膨胀机转动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连接发电机发电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380229" y="6199069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prstClr val="black"/>
                </a:solidFill>
                <a:latin typeface="Times New Roman" panose="02020603050405020304"/>
                <a:ea typeface="宋体" panose="02010600030101010101" pitchFamily="2" charset="-122"/>
              </a:rPr>
              <a:t>（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16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jsyzwl27.jpg" descr="id:21475026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846734" y="4155712"/>
            <a:ext cx="2763063" cy="1524249"/>
          </a:xfrm>
          <a:prstGeom prst="rect">
            <a:avLst/>
          </a:prstGeom>
        </p:spPr>
      </p:pic>
      <p:pic>
        <p:nvPicPr>
          <p:cNvPr id="5" name="gyc283.jpg" descr="id:214750269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375126" y="4005064"/>
            <a:ext cx="4316414" cy="1825546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905099" y="5747444"/>
            <a:ext cx="6463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210167" y="5830610"/>
            <a:ext cx="6463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48812"/>
            <a:ext cx="11485848" cy="1684244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该工程就像一个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超级充电宝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储存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度电最终能放出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0.72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度电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装机功率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兆瓦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每年发电量可达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亿度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能够保障超过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万户家庭用电需求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每年可节约标准煤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约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1.9</a:t>
            </a:r>
            <a:r>
              <a:rPr lang="en-US" altLang="zh-CN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pc="-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减少二氧化碳排放约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4.9</a:t>
            </a:r>
            <a:r>
              <a:rPr lang="en-US" altLang="zh-CN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pc="-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可连续放电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小时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使用期长达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pc="-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8593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）该项目储能过程中，电网中多余的电能通过电动机转化为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能，再通过空气压缩机转化为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672327" y="4359294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prstClr val="black"/>
                </a:solidFill>
                <a:latin typeface="Times New Roman" panose="02020603050405020304"/>
                <a:ea typeface="宋体" panose="02010600030101010101" pitchFamily="2" charset="-122"/>
              </a:rPr>
              <a:t>（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16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jsyzwl27.jpg" descr="id:21475026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206774" y="2312121"/>
            <a:ext cx="3020270" cy="1666138"/>
          </a:xfrm>
          <a:prstGeom prst="rect">
            <a:avLst/>
          </a:prstGeom>
        </p:spPr>
      </p:pic>
      <p:pic>
        <p:nvPicPr>
          <p:cNvPr id="5" name="gyc283.jpg" descr="id:214750269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667224" y="2165289"/>
            <a:ext cx="4316414" cy="1825546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395147" y="4004325"/>
            <a:ext cx="6463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502265" y="3990835"/>
            <a:ext cx="6463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027283" y="1208601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机械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648832" y="1741867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内</a:t>
            </a:r>
            <a:endParaRPr lang="zh-CN" altLang="en-US"/>
          </a:p>
        </p:txBody>
      </p:sp>
      <p:sp>
        <p:nvSpPr>
          <p:cNvPr id="11" name="内容占位符 4"/>
          <p:cNvSpPr txBox="1"/>
          <p:nvPr/>
        </p:nvSpPr>
        <p:spPr bwMode="auto">
          <a:xfrm>
            <a:off x="354818" y="4820959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该项目储能过程中，电网中多余的电能通过电动机转化为机械能，再通过空气压缩机对空气做功将机械能转化为空气的内能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40664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）换热器是将热流体的部分内能转移给冷流体的装置，常温高压空气在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换热器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热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816343" y="4378617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prstClr val="black"/>
                </a:solidFill>
                <a:latin typeface="Times New Roman" panose="02020603050405020304"/>
                <a:ea typeface="宋体" panose="02010600030101010101" pitchFamily="2" charset="-122"/>
              </a:rPr>
              <a:t>（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16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jsyzwl27.jpg" descr="id:21475026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264524" y="2263777"/>
            <a:ext cx="3219042" cy="1775791"/>
          </a:xfrm>
          <a:prstGeom prst="rect">
            <a:avLst/>
          </a:prstGeom>
        </p:spPr>
      </p:pic>
      <p:pic>
        <p:nvPicPr>
          <p:cNvPr id="5" name="gyc283.jpg" descr="id:214750269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811240" y="2184612"/>
            <a:ext cx="4316414" cy="1825546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576667" y="4039568"/>
            <a:ext cx="6463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646281" y="4010158"/>
            <a:ext cx="6463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62044" y="1766115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吸</a:t>
            </a:r>
            <a:endParaRPr lang="zh-CN" altLang="en-US"/>
          </a:p>
        </p:txBody>
      </p:sp>
      <p:sp>
        <p:nvSpPr>
          <p:cNvPr id="9" name="内容占位符 5"/>
          <p:cNvSpPr txBox="1"/>
          <p:nvPr/>
        </p:nvSpPr>
        <p:spPr bwMode="auto">
          <a:xfrm>
            <a:off x="360854" y="481903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常温高压空气通过换热器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变成高温高压空气，故常温高压空气在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换热器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处吸热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96648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）该项目每年节约的标准煤完全燃烧，释放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的能量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标准煤热值为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2.9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414733" y="4145341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prstClr val="black"/>
                </a:solidFill>
                <a:latin typeface="Times New Roman" panose="02020603050405020304"/>
                <a:ea typeface="宋体" panose="02010600030101010101" pitchFamily="2" charset="-122"/>
              </a:rPr>
              <a:t>（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16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jsyzwl27.jpg" descr="id:21475026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881238" y="2101984"/>
            <a:ext cx="3061840" cy="1689070"/>
          </a:xfrm>
          <a:prstGeom prst="rect">
            <a:avLst/>
          </a:prstGeom>
        </p:spPr>
      </p:pic>
      <p:pic>
        <p:nvPicPr>
          <p:cNvPr id="5" name="gyc283.jpg" descr="id:214750269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409630" y="1951336"/>
            <a:ext cx="4316414" cy="1825546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999986" y="3771353"/>
            <a:ext cx="6463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244671" y="3776882"/>
            <a:ext cx="6463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743278" y="1078082"/>
            <a:ext cx="15456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5.51</a:t>
            </a:r>
            <a:r>
              <a:rPr lang="en-US" altLang="zh-CN" sz="240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/>
              <a:t>10</a:t>
            </a:r>
            <a:r>
              <a:rPr lang="en-US" altLang="zh-CN" sz="2400" baseline="30000"/>
              <a:t>15</a:t>
            </a:r>
            <a:endParaRPr lang="zh-CN" altLang="en-US"/>
          </a:p>
        </p:txBody>
      </p:sp>
      <p:sp>
        <p:nvSpPr>
          <p:cNvPr id="9" name="内容占位符 6"/>
          <p:cNvSpPr txBox="1"/>
          <p:nvPr/>
        </p:nvSpPr>
        <p:spPr bwMode="auto">
          <a:xfrm>
            <a:off x="360854" y="460301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该项目每年节约的标准煤完全燃烧，释放的能量为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Q</a:t>
            </a:r>
            <a:r>
              <a:rPr lang="zh-CN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mq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kg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J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/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kg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J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44892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）该项目的能量转换效率为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该项目每年发电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亿度，则消耗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亿度用电低谷时段电网的多余电能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计算结果保留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位小数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180997" y="4309609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prstClr val="black"/>
                </a:solidFill>
                <a:latin typeface="Times New Roman" panose="02020603050405020304"/>
                <a:ea typeface="宋体" panose="02010600030101010101" pitchFamily="2" charset="-122"/>
              </a:rPr>
              <a:t>（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16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jsyzwl27.jpg" descr="id:21475026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206774" y="2115604"/>
            <a:ext cx="3309236" cy="1825546"/>
          </a:xfrm>
          <a:prstGeom prst="rect">
            <a:avLst/>
          </a:prstGeom>
        </p:spPr>
      </p:pic>
      <p:pic>
        <p:nvPicPr>
          <p:cNvPr id="5" name="gyc283.jpg" descr="id:214750269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680410" y="2115604"/>
            <a:ext cx="4316414" cy="1825546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521911" y="3966821"/>
            <a:ext cx="6463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515451" y="3941150"/>
            <a:ext cx="6463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629374" y="1031098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72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0064272" y="1041489"/>
            <a:ext cx="5693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8.3</a:t>
            </a:r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内容占位符 7"/>
              <p:cNvSpPr txBox="1"/>
              <p:nvPr/>
            </p:nvSpPr>
            <p:spPr bwMode="auto">
              <a:xfrm>
                <a:off x="360854" y="4762675"/>
                <a:ext cx="11485848" cy="13306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</a:pPr>
                <a:r>
                  <a:rPr lang="en-US" altLang="zh-CN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zh-CN" altLang="zh-CN">
                    <a:solidFill>
                      <a:srgbClr val="00AEEF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该项目的能量转换效率：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η</a:t>
                </a:r>
                <a:r>
                  <a:rPr lang="zh-CN" altLang="zh-CN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+mj-lt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72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kW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rPr>
                          <m:t>·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h</m:t>
                        </m:r>
                      </m:num>
                      <m:den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kW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rPr>
                          <m:t>·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h</m:t>
                        </m:r>
                      </m:den>
                    </m:f>
                  </m:oMath>
                </a14:m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100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</a:t>
                </a:r>
                <a:r>
                  <a:rPr lang="zh-CN" altLang="zh-CN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72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％，消耗用电低谷时段电网的多余电能为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E</a:t>
                </a:r>
                <a:r>
                  <a:rPr lang="zh-CN" altLang="zh-CN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6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×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  <m:sSup>
                          <m:sSup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8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kW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rPr>
                          <m:t>·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h</m:t>
                        </m:r>
                      </m:num>
                      <m:den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72</m:t>
                        </m:r>
                        <m:r>
                          <m:rPr>
                            <m:nor/>
                          </m:rPr>
                          <a:rPr lang="zh-CN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％</m:t>
                        </m:r>
                      </m:den>
                    </m:f>
                  </m:oMath>
                </a14:m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≈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8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3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10</a:t>
                </a:r>
                <a:r>
                  <a:rPr lang="en-US" altLang="zh-CN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8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 kW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·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h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，约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8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3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亿度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en-US"/>
              </a:p>
            </p:txBody>
          </p:sp>
        </mc:Choice>
        <mc:Fallback xmlns="">
          <p:sp>
            <p:nvSpPr>
              <p:cNvPr id="10" name="内容占位符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4762675"/>
                <a:ext cx="11485848" cy="1330621"/>
              </a:xfrm>
              <a:prstGeom prst="rect">
                <a:avLst/>
              </a:prstGeom>
              <a:blipFill rotWithShape="1">
                <a:blip r:embed="rId4"/>
                <a:stretch>
                  <a:fillRect l="-2" t="-13" r="1" b="3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016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）从工程建设角度，要增加项目储存的能量，请提出一条建议：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019729" y="4254669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prstClr val="black"/>
                </a:solidFill>
                <a:latin typeface="Times New Roman" panose="02020603050405020304"/>
                <a:ea typeface="宋体" panose="02010600030101010101" pitchFamily="2" charset="-122"/>
              </a:rPr>
              <a:t>（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16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jsyzwl27.jpg" descr="id:21475026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206774" y="2084651"/>
            <a:ext cx="3308302" cy="1825031"/>
          </a:xfrm>
          <a:prstGeom prst="rect">
            <a:avLst/>
          </a:prstGeom>
        </p:spPr>
      </p:pic>
      <p:pic>
        <p:nvPicPr>
          <p:cNvPr id="5" name="gyc283.jpg" descr="id:214750269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739232" y="2060664"/>
            <a:ext cx="4316414" cy="1825546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665927" y="3903255"/>
            <a:ext cx="6463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574273" y="3886210"/>
            <a:ext cx="6463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467956" y="1540559"/>
            <a:ext cx="20409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增加地下盐穴</a:t>
            </a:r>
            <a:endParaRPr lang="zh-CN" altLang="en-US"/>
          </a:p>
        </p:txBody>
      </p:sp>
      <p:sp>
        <p:nvSpPr>
          <p:cNvPr id="9" name="内容占位符 8"/>
          <p:cNvSpPr txBox="1"/>
          <p:nvPr/>
        </p:nvSpPr>
        <p:spPr bwMode="auto">
          <a:xfrm>
            <a:off x="363444" y="465295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从工程建设角度，要增加项目储存的能量，建议：增加地下盐穴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91112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福建中考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）水约占人体体重的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％，有助于调节体温，原因之一是水具有较大的（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热值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密度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温度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比热容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1191124"/>
            <a:ext cx="1623157" cy="49208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684952" y="236803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5" name="内容占位符 9"/>
          <p:cNvSpPr txBox="1"/>
          <p:nvPr/>
        </p:nvSpPr>
        <p:spPr bwMode="auto">
          <a:xfrm>
            <a:off x="360854" y="390499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人体内水的比例很大，有助于调节自身的温度，是利用了水的比热容大的特点，当环境温度变化较快时，水的温度变化相对较慢，从而有助于调节人体自身的温度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广元中考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女皇蒸凉面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是广元地方特色美食，凉面的口感、香气深受人们喜欢，下列说法正确的是（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油辣子附着在凉面上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说明分子间只存在引力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香气四溢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表明分子在不停地做热运动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凉面条之间有空隙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说明分子间有间隙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吃一口凉面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只有几个分子进入口中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833567" y="141277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334566" y="4035500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油辣子附着在凉面上，说明分子间存在引力，但分子间还同时存在着斥力，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错误；香气四溢，这是扩散现象，表明分子在不停地做无规则运动，即热运动，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正确；分子间有间隙，但凉面条之间的空隙属于物体间的间隔，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错误；物体是由大量分子组成的，吃一口凉面，有大量的分子进入口中，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66026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济南中考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）济南作为一座历史悠久的文化名城，自古以来就是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诗词吟咏的对象</a:t>
            </a:r>
            <a:r>
              <a:rPr lang="en-US" altLang="zh-CN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下列诗句中涉及的物理知识，说法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正确的是（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云雾润蒸华不注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波涛声震大明湖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中的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声震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是指水发出的声音音调高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云影入波天上下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藓痕经雨岸模糊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中的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云影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是云经过水面所成的虚像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雨余水涨双堤远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风起荷香四面来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中的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荷香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说明分子在做无规则运动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济南春好雪初晴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行到龙山马足轻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中的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雪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在熔化的过程中会放出热量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6508" y="1214608"/>
            <a:ext cx="2160890" cy="40971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335052" y="1729682"/>
            <a:ext cx="9220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r>
              <a:rPr lang="zh-CN" altLang="zh-CN" sz="2400">
                <a:cs typeface="Times New Roman" panose="02020603050405020304" pitchFamily="18" charset="0"/>
              </a:rPr>
              <a:t>、</a:t>
            </a:r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5" name="内容占位符 10"/>
          <p:cNvSpPr txBox="1"/>
          <p:nvPr/>
        </p:nvSpPr>
        <p:spPr bwMode="auto">
          <a:xfrm>
            <a:off x="360854" y="440905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声震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是指水发出的声音响度大，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错误；在水中看到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云影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，是平面镜成像现象，成的是虚像，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荷香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是扩散现象，说明分子在做无规则运动，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正确；雪在熔化的过程中会吸收热量，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山西中考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）二氧化碳（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）爆破技术是现代工程建设中非常环保的技术，起爆前高压泵将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压缩成高压气体，液化后输入爆破筒内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如图所示，爆破时电加热管发热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使筒内的液态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迅速汽化，形成的高压气体从泄气孔中喷出，实施爆破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下列说法正确的是（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高压泵压缩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气体内能增大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温度降低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高压泵压缩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气体内能减小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温度升高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气体喷出时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内能增大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温度升高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气体喷出时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内能减小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温度降低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476113" y="4707892"/>
            <a:ext cx="17235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19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gyc284.jpg" descr="id:214750272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823398" y="2420888"/>
            <a:ext cx="2736304" cy="233952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050105" y="251624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6" name="内容占位符 11"/>
          <p:cNvSpPr txBox="1"/>
          <p:nvPr/>
        </p:nvSpPr>
        <p:spPr bwMode="auto">
          <a:xfrm>
            <a:off x="360854" y="514856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高压泵压缩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，对气体做功，气体内能增大，温度升高，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错误；高压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气体喷出时，气体对外做功，气体内能减小，温度降低，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东营中考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）休渔政策有利于海洋渔业持续、稳定、高质量发展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日起，我市开始进入海洋伏季休渔期；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日休渔期结束后，各渔港码头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千帆竞发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，渔船可出海进行捕捞作业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如图所示为某型号渔船，其部分参数如表所示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取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N/kg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413622" y="5062715"/>
            <a:ext cx="17235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20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gyc31.jpg" descr="id:214750272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94606" y="3212976"/>
            <a:ext cx="3161582" cy="1872208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4295006" y="2801456"/>
          <a:ext cx="7030906" cy="2897508"/>
        </p:xfrm>
        <a:graphic>
          <a:graphicData uri="http://schemas.openxmlformats.org/drawingml/2006/table">
            <a:tbl>
              <a:tblPr firstRow="1" firstCol="1" bandRow="1"/>
              <a:tblGrid>
                <a:gridCol w="46882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426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总长度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34.2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宽度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排水量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最大吃水深度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2.1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发动机额定动力输出功率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kW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280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鱼舱容量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147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）该渔船满载时，求它受到的浮力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61330" y="1356872"/>
            <a:ext cx="13580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2</a:t>
            </a:r>
            <a:r>
              <a:rPr lang="en-US" altLang="zh-CN" sz="240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/>
              <a:t>10</a:t>
            </a:r>
            <a:r>
              <a:rPr lang="en-US" altLang="zh-CN" sz="2400" baseline="30000"/>
              <a:t>6</a:t>
            </a:r>
            <a:r>
              <a:rPr lang="en-US" altLang="zh-CN" sz="2400"/>
              <a:t> N</a:t>
            </a:r>
            <a:endParaRPr lang="zh-CN" altLang="en-US"/>
          </a:p>
        </p:txBody>
      </p:sp>
      <p:sp>
        <p:nvSpPr>
          <p:cNvPr id="6" name="内容占位符 12"/>
          <p:cNvSpPr txBox="1"/>
          <p:nvPr/>
        </p:nvSpPr>
        <p:spPr bwMode="auto">
          <a:xfrm>
            <a:off x="360854" y="1851379"/>
            <a:ext cx="724652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该渔船满载时排开水的质量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排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 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1 000 kg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，因为渔船漂浮，渔船满载时受到的浮力为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排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排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N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60854" y="4252594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）满载时，求船底受到海水的压强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ρ</a:t>
            </a:r>
            <a:r>
              <a:rPr lang="zh-CN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取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kg/m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8582" y="4911045"/>
            <a:ext cx="17075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2.1</a:t>
            </a:r>
            <a:r>
              <a:rPr lang="en-US" altLang="zh-CN" sz="240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/>
              <a:t>10</a:t>
            </a:r>
            <a:r>
              <a:rPr lang="en-US" altLang="zh-CN" sz="2400" baseline="30000"/>
              <a:t>4</a:t>
            </a:r>
            <a:r>
              <a:rPr lang="en-US" altLang="zh-CN" sz="2400"/>
              <a:t> Pa</a:t>
            </a:r>
            <a:endParaRPr lang="zh-CN" altLang="en-US"/>
          </a:p>
        </p:txBody>
      </p:sp>
      <p:sp>
        <p:nvSpPr>
          <p:cNvPr id="9" name="内容占位符 13"/>
          <p:cNvSpPr txBox="1"/>
          <p:nvPr/>
        </p:nvSpPr>
        <p:spPr bwMode="auto">
          <a:xfrm>
            <a:off x="360854" y="5290511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满载时，船底受到海水的压强为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ρ</a:t>
            </a:r>
            <a:r>
              <a:rPr lang="zh-CN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海水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kg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N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2.1 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7750810" y="549275"/>
          <a:ext cx="4194810" cy="3442465"/>
        </p:xfrm>
        <a:graphic>
          <a:graphicData uri="http://schemas.openxmlformats.org/drawingml/2006/table">
            <a:tbl>
              <a:tblPr firstRow="1" firstCol="1" bandRow="1"/>
              <a:tblGrid>
                <a:gridCol w="32759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88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总长度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34.2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宽度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排水量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最大吃水深度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2.1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发动机额定动力输出功率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kW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280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鱼舱容量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147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0633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）为方便保鲜，现需要将质量为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、温度为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的海水降低到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，求此过程放出的热量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[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海水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]</a:t>
            </a:r>
            <a:endParaRPr lang="zh-CN" altLang="zh-CN" sz="1200">
              <a:solidFill>
                <a:srgbClr val="000000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2615639"/>
            <a:ext cx="16738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1.89</a:t>
            </a:r>
            <a:r>
              <a:rPr lang="en-US" altLang="zh-CN" sz="240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/>
              <a:t>10</a:t>
            </a:r>
            <a:r>
              <a:rPr lang="en-US" altLang="zh-CN" sz="2400" baseline="30000"/>
              <a:t>8</a:t>
            </a:r>
            <a:r>
              <a:rPr lang="en-US" altLang="zh-CN" sz="2400"/>
              <a:t> J</a:t>
            </a:r>
            <a:endParaRPr lang="zh-CN" altLang="en-US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3042826"/>
            <a:ext cx="760656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此过程放出的热量为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海水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海水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1.89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7894320" y="2343150"/>
          <a:ext cx="4194810" cy="3442465"/>
        </p:xfrm>
        <a:graphic>
          <a:graphicData uri="http://schemas.openxmlformats.org/drawingml/2006/table">
            <a:tbl>
              <a:tblPr firstRow="1" firstCol="1" bandRow="1"/>
              <a:tblGrid>
                <a:gridCol w="32759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88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总长度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34.2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宽度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排水量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最大吃水深度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2.1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发动机额定动力输出功率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kW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280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鱼舱容量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147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）若发动机以额定动力输出功率运行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，消耗燃油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 kg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，求内能转化为机械能的效率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取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J/kg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80956" y="1844824"/>
            <a:ext cx="8018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40</a:t>
            </a:r>
            <a:r>
              <a:rPr lang="zh-CN" altLang="zh-CN" sz="2400">
                <a:cs typeface="Times New Roman" panose="02020603050405020304" pitchFamily="18" charset="0"/>
              </a:rPr>
              <a:t>％</a:t>
            </a:r>
            <a:endParaRPr lang="zh-CN" altLang="zh-CN" sz="9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内容占位符 1"/>
              <p:cNvSpPr txBox="1"/>
              <p:nvPr/>
            </p:nvSpPr>
            <p:spPr bwMode="auto">
              <a:xfrm>
                <a:off x="360854" y="4285350"/>
                <a:ext cx="11485848" cy="2357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dist" eaLnBrk="1" hangingPunct="0">
                  <a:spcAft>
                    <a:spcPts val="0"/>
                  </a:spcAft>
                </a:pPr>
                <a:r>
                  <a:rPr lang="en-US" altLang="zh-CN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zh-CN" altLang="zh-CN">
                    <a:solidFill>
                      <a:srgbClr val="00AEEF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发动机输出的机械能，即动力所做的功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Pt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280 kW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 h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u="wavy">
                    <a:solidFill>
                      <a:srgbClr val="000000"/>
                    </a:solidFill>
                    <a:uFill>
                      <a:solidFill>
                        <a:srgbClr val="00AEE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280 kW</a:t>
                </a:r>
                <a:r>
                  <a:rPr lang="en-US" altLang="zh-CN" u="wavy">
                    <a:solidFill>
                      <a:srgbClr val="000000"/>
                    </a:solidFill>
                    <a:uFill>
                      <a:solidFill>
                        <a:srgbClr val="00AEEF"/>
                      </a:solidFill>
                    </a:u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u="wavy">
                    <a:solidFill>
                      <a:srgbClr val="000000"/>
                    </a:solidFill>
                    <a:uFill>
                      <a:solidFill>
                        <a:srgbClr val="00AEE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u="wavy">
                    <a:solidFill>
                      <a:srgbClr val="000000"/>
                    </a:solidFill>
                    <a:uFill>
                      <a:solidFill>
                        <a:srgbClr val="00AEE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u="wavy">
                    <a:solidFill>
                      <a:srgbClr val="000000"/>
                    </a:solidFill>
                    <a:uFill>
                      <a:solidFill>
                        <a:srgbClr val="00AEE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1.008</a:t>
                </a:r>
                <a:r>
                  <a:rPr lang="en-US" altLang="zh-CN" u="wavy">
                    <a:solidFill>
                      <a:srgbClr val="000000"/>
                    </a:solidFill>
                    <a:uFill>
                      <a:solidFill>
                        <a:srgbClr val="00AEEF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u="wavy">
                    <a:solidFill>
                      <a:srgbClr val="000000"/>
                    </a:solidFill>
                    <a:uFill>
                      <a:solidFill>
                        <a:srgbClr val="00AEE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u="wavy" baseline="30000">
                    <a:solidFill>
                      <a:srgbClr val="000000"/>
                    </a:solidFill>
                    <a:uFill>
                      <a:solidFill>
                        <a:srgbClr val="00AEE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</a:t>
                </a:r>
                <a:r>
                  <a:rPr lang="en-US" altLang="zh-CN" u="wavy">
                    <a:solidFill>
                      <a:srgbClr val="000000"/>
                    </a:solidFill>
                    <a:uFill>
                      <a:solidFill>
                        <a:srgbClr val="00AEE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J</a:t>
                </a:r>
                <a:r>
                  <a:rPr lang="en-US" altLang="zh-CN" u="wavy">
                    <a:solidFill>
                      <a:srgbClr val="000000"/>
                    </a:solidFill>
                    <a:uFill>
                      <a:solidFill>
                        <a:srgbClr val="00AEEF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消耗燃油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60 kg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，释放的能量为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油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:r>
                  <a:rPr lang="zh-CN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油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60 kg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4.2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J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/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kg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hangingPunct="0">
                  <a:spcAft>
                    <a:spcPts val="0"/>
                  </a:spcAft>
                </a:pPr>
                <a:endParaRPr lang="en-US" altLang="zh-CN" sz="10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hangingPunct="0">
                  <a:spcAft>
                    <a:spcPts val="0"/>
                  </a:spcAft>
                </a:pP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2.52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J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，内能转化为机械能的效率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η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𝑊</m:t>
                        </m:r>
                      </m:num>
                      <m:den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𝑄</m:t>
                        </m:r>
                      </m:den>
                    </m:f>
                  </m:oMath>
                </a14:m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008×1</m:t>
                        </m:r>
                        <m:sSup>
                          <m:sSup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9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J</m:t>
                        </m:r>
                      </m:num>
                      <m:den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52×1</m:t>
                        </m:r>
                        <m:sSup>
                          <m:sSup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9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J</m:t>
                        </m:r>
                      </m:den>
                    </m:f>
                  </m:oMath>
                </a14:m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40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9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4285350"/>
                <a:ext cx="11485848" cy="2357120"/>
              </a:xfrm>
              <a:prstGeom prst="rect">
                <a:avLst/>
              </a:prstGeom>
              <a:blipFill rotWithShape="1">
                <a:blip r:embed="rId3"/>
                <a:stretch>
                  <a:fillRect l="-2" t="-16" r="1" b="1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矩形 7"/>
          <p:cNvSpPr/>
          <p:nvPr/>
        </p:nvSpPr>
        <p:spPr>
          <a:xfrm>
            <a:off x="1918742" y="5312046"/>
            <a:ext cx="2800767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645150" algn="l"/>
                <a:tab pos="9862820" algn="l"/>
              </a:tabLst>
            </a:pPr>
            <a:r>
              <a:rPr lang="en-US" altLang="zh-CN" sz="2400" b="0">
                <a:solidFill>
                  <a:srgbClr val="00AEEF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 sz="2400" b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0">
                <a:solidFill>
                  <a:srgbClr val="00AEEF"/>
                </a:solidFill>
                <a:cs typeface="Times New Roman" panose="02020603050405020304" pitchFamily="18" charset="0"/>
              </a:rPr>
              <a:t>kW</a:t>
            </a:r>
            <a:r>
              <a:rPr lang="en-US" altLang="zh-CN" sz="2400" b="0">
                <a:solidFill>
                  <a:srgbClr val="00AEEF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400" b="0">
                <a:solidFill>
                  <a:srgbClr val="00AEEF"/>
                </a:solidFill>
                <a:cs typeface="Times New Roman" panose="02020603050405020304" pitchFamily="18" charset="0"/>
              </a:rPr>
              <a:t>h</a:t>
            </a:r>
            <a:r>
              <a:rPr lang="zh-CN" altLang="zh-CN" sz="2400" b="0">
                <a:solidFill>
                  <a:srgbClr val="00AEEF"/>
                </a:solidFill>
                <a:cs typeface="Times New Roman" panose="02020603050405020304" pitchFamily="18" charset="0"/>
              </a:rPr>
              <a:t>＝</a:t>
            </a:r>
            <a:r>
              <a:rPr lang="en-US" altLang="zh-CN" sz="2400" b="0">
                <a:solidFill>
                  <a:srgbClr val="00AEEF"/>
                </a:solidFill>
                <a:cs typeface="Times New Roman" panose="02020603050405020304" pitchFamily="18" charset="0"/>
              </a:rPr>
              <a:t>3.6</a:t>
            </a:r>
            <a:r>
              <a:rPr lang="en-US" altLang="zh-CN" sz="2400" b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b="0">
                <a:solidFill>
                  <a:srgbClr val="00AEEF"/>
                </a:solidFill>
                <a:cs typeface="Times New Roman" panose="02020603050405020304" pitchFamily="18" charset="0"/>
              </a:rPr>
              <a:t>10</a:t>
            </a:r>
            <a:r>
              <a:rPr lang="en-US" altLang="zh-CN" sz="2400" b="0" baseline="30000">
                <a:solidFill>
                  <a:srgbClr val="00AEEF"/>
                </a:solidFill>
                <a:cs typeface="Times New Roman" panose="02020603050405020304" pitchFamily="18" charset="0"/>
              </a:rPr>
              <a:t>6</a:t>
            </a:r>
            <a:r>
              <a:rPr lang="en-US" altLang="zh-CN" sz="2400" b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0">
                <a:solidFill>
                  <a:srgbClr val="00AEEF"/>
                </a:solidFill>
                <a:cs typeface="Times New Roman" panose="02020603050405020304" pitchFamily="18" charset="0"/>
              </a:rPr>
              <a:t>J</a:t>
            </a:r>
            <a:endParaRPr lang="zh-CN" altLang="zh-CN" sz="900" b="0">
              <a:solidFill>
                <a:srgbClr val="00AEEF"/>
              </a:solidFill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5373" y="5384054"/>
            <a:ext cx="532484" cy="403953"/>
          </a:xfrm>
          <a:prstGeom prst="rect">
            <a:avLst/>
          </a:prstGeom>
        </p:spPr>
      </p:pic>
      <p:graphicFrame>
        <p:nvGraphicFramePr>
          <p:cNvPr id="10" name="表格 9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4077335" y="1484630"/>
          <a:ext cx="5419725" cy="2525270"/>
        </p:xfrm>
        <a:graphic>
          <a:graphicData uri="http://schemas.openxmlformats.org/drawingml/2006/table">
            <a:tbl>
              <a:tblPr firstRow="1" firstCol="1" bandRow="1"/>
              <a:tblGrid>
                <a:gridCol w="4232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74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83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总长度</a:t>
                      </a:r>
                      <a:r>
                        <a:rPr lang="en-US" sz="20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34.2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83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宽度</a:t>
                      </a:r>
                      <a:r>
                        <a:rPr lang="en-US" sz="20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排水量</a:t>
                      </a:r>
                      <a:r>
                        <a:rPr lang="en-US" sz="20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最大吃水深度</a:t>
                      </a:r>
                      <a:r>
                        <a:rPr lang="en-US" sz="20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发动机额定动力输出功率</a:t>
                      </a:r>
                      <a:r>
                        <a:rPr lang="en-US" sz="20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kW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280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鱼舱容量</a:t>
                      </a:r>
                      <a:r>
                        <a:rPr lang="en-US" sz="20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0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147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89331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上海中考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）如图所示的电路中，在定值电阻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或滑动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变阻器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中，仅有一个故障，小申为研究故障的原因，特地设计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了两个方案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方案一：请你通过移动滑动变阻器的滑片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来探究出故障的原因，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写出开关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闭合后，电流表示数变化情况及故障情况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en-US" u="sng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en-US" altLang="zh-CN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</a:t>
            </a:r>
            <a:r>
              <a:rPr lang="en-US" altLang="zh-CN" u="sng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方案二：请你用一个完好的电阻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替换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来判断发生的故障，你可选用的电阻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的阻值是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544409" y="3241018"/>
            <a:ext cx="17235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21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gyc289.jpg" descr="id:214750275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013030" y="1296978"/>
            <a:ext cx="2781916" cy="202950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718574"/>
            <a:ext cx="2169995" cy="447353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94643" y="3767792"/>
            <a:ext cx="1131718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>
                <a:cs typeface="Times New Roman" panose="02020603050405020304" pitchFamily="18" charset="0"/>
              </a:rPr>
              <a:t>变阻器的滑片，若电流表的示数发生变化，说明定值电阻</a:t>
            </a:r>
            <a:r>
              <a:rPr lang="en-US" altLang="zh-CN" sz="2400" i="1"/>
              <a:t>R</a:t>
            </a:r>
            <a:r>
              <a:rPr lang="en-US" altLang="zh-CN" sz="2400" baseline="-25000"/>
              <a:t>1</a:t>
            </a:r>
            <a:r>
              <a:rPr lang="zh-CN" altLang="zh-CN" sz="2400">
                <a:cs typeface="Times New Roman" panose="02020603050405020304" pitchFamily="18" charset="0"/>
              </a:rPr>
              <a:t>断路；若电流表的示数不变，说明滑动变阻器</a:t>
            </a:r>
            <a:r>
              <a:rPr lang="en-US" altLang="zh-CN" sz="2400" i="1"/>
              <a:t>R</a:t>
            </a:r>
            <a:r>
              <a:rPr lang="en-US" altLang="zh-CN" sz="2400" baseline="-25000"/>
              <a:t>2</a:t>
            </a:r>
            <a:r>
              <a:rPr lang="zh-CN" altLang="zh-CN" sz="2400">
                <a:cs typeface="Times New Roman" panose="02020603050405020304" pitchFamily="18" charset="0"/>
              </a:rPr>
              <a:t>断路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178410" y="5568249"/>
            <a:ext cx="9220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r>
              <a:rPr lang="zh-CN" altLang="zh-CN" sz="2400">
                <a:cs typeface="Times New Roman" panose="02020603050405020304" pitchFamily="18" charset="0"/>
              </a:rPr>
              <a:t>、</a:t>
            </a:r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7497682" y="3358454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移动滑动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42975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由题图可知，闭合开关，定值电阻和滑动变阻器并联，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电流表测干路中的电流；由题知，在定值电阻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或滑动变阻器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中，仅有一个故障；若发生的故障是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短路或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短路，由并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联电路的特点可知会造成电源短路，会烧坏干路中的电流表，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且通过移动变阻器的滑片根本不能判断短路故障，另外通过更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换定值电阻也不能准确判断短路故障，由此可知只能是定值电阻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断路或滑动变阻器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断路；若定值电阻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断路，移动滑动变阻器的滑片时，电路中电阻会发生变化，则电流表示数有变化；若滑动变阻器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断路，移动滑动变阻器的滑片时，电路中电阻不变（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等于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的阻值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），则电流表示数不变；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362889" y="3195548"/>
            <a:ext cx="17235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21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gyc289.jpg" descr="id:214750275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751571" y="1105575"/>
            <a:ext cx="3015192" cy="2199689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64925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若定值电阻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断路，用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替换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时，由电阻的并联可知电路的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总电阻将变小，则由欧姆定律可知电流表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的示数将变大；若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变阻器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断路，用</a:t>
            </a:r>
            <a:r>
              <a:rPr lang="en-US" altLang="zh-CN" i="1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spc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替换</a:t>
            </a:r>
            <a:r>
              <a:rPr lang="en-US" altLang="zh-CN" i="1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spc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时，如果</a:t>
            </a:r>
            <a:r>
              <a:rPr lang="en-US" altLang="zh-CN" i="1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spc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等于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，则电流表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示数不变；如果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大于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pc="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由欧姆定律可知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电流表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的示数将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变小；如果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小于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，由欧姆定律可知电流表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的示数将变大；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综上可知，如果选用的电阻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小于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，当出现电流表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的示数变大时，可能是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断路，也可能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断路，则利用该电阻不能准确判断电路故障；所以，选用的电阻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的阻值应大于或等于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，才能根据电流表的示数变化情况准确判断电路故障，故选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371515" y="3352002"/>
            <a:ext cx="17235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21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gyc289.jpg" descr="id:214750275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760197" y="1262029"/>
            <a:ext cx="3015192" cy="2199689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5147563"/>
          </a:xfrm>
          <a:solidFill>
            <a:srgbClr val="E1F4FC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</a:t>
            </a:r>
            <a:r>
              <a:rPr lang="en-US" altLang="zh-CN" i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断路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i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替换</a:t>
            </a:r>
            <a:r>
              <a:rPr lang="en-US" altLang="zh-CN" i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电路的总电阻将变小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则电流表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的示数将变大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</a:t>
            </a:r>
            <a:r>
              <a:rPr lang="en-US" altLang="zh-CN" i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断路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i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替换</a:t>
            </a:r>
            <a:r>
              <a:rPr lang="en-US" altLang="zh-CN" i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i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大于或等于</a:t>
            </a:r>
            <a:r>
              <a:rPr lang="en-US" altLang="zh-CN" i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电流表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的示数变小或不变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</a:t>
            </a:r>
            <a:r>
              <a:rPr lang="en-US" altLang="zh-CN" i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断路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i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替换</a:t>
            </a:r>
            <a:r>
              <a:rPr lang="en-US" altLang="zh-CN" i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i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小于</a:t>
            </a:r>
            <a:r>
              <a:rPr lang="en-US" altLang="zh-CN" i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电流表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的示数变大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i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断路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i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替换</a:t>
            </a:r>
            <a:r>
              <a:rPr lang="en-US" altLang="zh-CN" i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电流表示数变化情况相同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不能准确判断电路故障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</a:pPr>
            <a:endParaRPr lang="en-US" altLang="zh-CN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effectLst/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effectLst/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effectLst/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effectLst/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effectLst/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167" y="984065"/>
            <a:ext cx="1884037" cy="49767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338372" y="5452331"/>
            <a:ext cx="17235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21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gyc289.jpg" descr="id:2147502751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27054" y="3362358"/>
            <a:ext cx="3015192" cy="219968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1690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长沙中考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）冬至时节煮饺子，小明发现其中蕴含了很多物理知识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下列说法正确的是（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冷冻饺子中的分子不运动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冷冻饺子升温过程中内能不变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煮熟的饺子香气四溢是扩散现象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煮熟的饺子冷却是通过做功的方式改变内能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080010" y="168355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4" name="内容占位符 3"/>
          <p:cNvSpPr txBox="1"/>
          <p:nvPr/>
        </p:nvSpPr>
        <p:spPr bwMode="auto">
          <a:xfrm>
            <a:off x="360854" y="433704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冷冻饺子中的分子也会运动，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错误；冷冻饺子升温过程中内能增大，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错误；煮熟的饺子香气四溢是扩散现象，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正确；煮熟的饺子冷却是通过热传递的方式改变内能，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北京中考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）利用两端电压不变的电源、两个电流表、两个不同规格的小灯泡、滑动变阻器、开关和导线若干，探究在串联电路中，流入第二个灯泡的电流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与流入第一个灯泡的电流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是否相等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）画出实验电路图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92657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从电源正极依次串联电流表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baseline="-250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="1" baseline="-250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、电流表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baseline="-250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="1" baseline="-250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、滑动变阻器以及开关回到电源负极，接入滑动变阻器可以多次测量，如图所示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2868" y="4005064"/>
            <a:ext cx="4117595" cy="207506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727054" y="5939986"/>
            <a:ext cx="17299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（第</a:t>
            </a:r>
            <a:r>
              <a:rPr lang="en-US" altLang="zh-CN" sz="2400">
                <a:cs typeface="Times New Roman" panose="02020603050405020304" pitchFamily="18" charset="0"/>
              </a:rPr>
              <a:t>22</a:t>
            </a:r>
            <a:r>
              <a:rPr lang="zh-CN" altLang="zh-CN" sz="2400">
                <a:cs typeface="Times New Roman" panose="02020603050405020304" pitchFamily="18" charset="0"/>
              </a:rPr>
              <a:t>题）</a:t>
            </a:r>
            <a:endParaRPr lang="zh-CN" altLang="zh-CN" sz="9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25104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）画出实验数据记录表格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/>
          <p:nvPr/>
        </p:nvSpPr>
        <p:spPr bwMode="auto">
          <a:xfrm>
            <a:off x="351818" y="262256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根据记录的物理量，实验数据记录表如下所示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550592" y="3267824"/>
          <a:ext cx="11030223" cy="1097280"/>
        </p:xfrm>
        <a:graphic>
          <a:graphicData uri="http://schemas.openxmlformats.org/drawingml/2006/table">
            <a:tbl>
              <a:tblPr firstRow="1" firstCol="1" bandRow="1"/>
              <a:tblGrid>
                <a:gridCol w="18376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32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332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332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3320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320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52658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i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i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400" b="1" baseline="-25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/A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i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400" b="1" baseline="-25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i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泰安中考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）某同学利用有关器材测量定值电阻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可选用的器材有电源（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电压恒为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）、滑动变阻器（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规格分别为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）、电流表（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0.6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两个测量范围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）、电压表（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两个测量范围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）、开关、导线等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该同学根据甲电路图，进行了正确的实验操作，当滑动变阻器滑片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处于中间位置附近时，电表示数如图乙所示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请你根据以上信息回答问题：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175.jpg" descr="id:214750275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4134195"/>
            <a:ext cx="2016224" cy="1780581"/>
          </a:xfrm>
          <a:prstGeom prst="rect">
            <a:avLst/>
          </a:prstGeom>
        </p:spPr>
      </p:pic>
      <p:pic>
        <p:nvPicPr>
          <p:cNvPr id="4" name="gyc176.jpg" descr="id:214750276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592692" y="4197154"/>
            <a:ext cx="4335380" cy="1651873"/>
          </a:xfrm>
          <a:prstGeom prst="rect">
            <a:avLst/>
          </a:prstGeom>
        </p:spPr>
      </p:pic>
      <p:pic>
        <p:nvPicPr>
          <p:cNvPr id="5" name="sdtawl37.jpg" descr="id:214750277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916172" y="4320707"/>
            <a:ext cx="2474150" cy="1421175"/>
          </a:xfrm>
          <a:prstGeom prst="rect">
            <a:avLst/>
          </a:prstGeom>
        </p:spPr>
      </p:pic>
      <p:pic>
        <p:nvPicPr>
          <p:cNvPr id="6" name="sdtawl38.jpg" descr="id:2147502779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496835" y="4089276"/>
            <a:ext cx="2232248" cy="164398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630489" y="5833664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24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40473" y="5822455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  <a:tabLst>
                <a:tab pos="5941060" algn="l"/>
              </a:tabLst>
            </a:pPr>
            <a:r>
              <a:rPr lang="zh-CN" altLang="en-US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24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907026" y="5849027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  <a:tabLst>
                <a:tab pos="5941060" algn="l"/>
              </a:tabLst>
            </a:pPr>
            <a:r>
              <a:rPr lang="zh-CN" altLang="en-US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endParaRPr lang="zh-CN" altLang="zh-CN" sz="24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297319" y="5733256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  <a:tabLst>
                <a:tab pos="5941060" algn="l"/>
              </a:tabLst>
            </a:pPr>
            <a:r>
              <a:rPr lang="zh-CN" altLang="en-US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丁</a:t>
            </a:r>
            <a:endParaRPr lang="zh-CN" altLang="zh-CN" sz="24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061641" y="6240903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23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）实验中选择的滑动变阻器是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175.jpg" descr="id:214750275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385687"/>
            <a:ext cx="2016224" cy="1780581"/>
          </a:xfrm>
          <a:prstGeom prst="rect">
            <a:avLst/>
          </a:prstGeom>
        </p:spPr>
      </p:pic>
      <p:pic>
        <p:nvPicPr>
          <p:cNvPr id="4" name="gyc176.jpg" descr="id:214750276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592692" y="1448646"/>
            <a:ext cx="4335380" cy="1651873"/>
          </a:xfrm>
          <a:prstGeom prst="rect">
            <a:avLst/>
          </a:prstGeom>
        </p:spPr>
      </p:pic>
      <p:pic>
        <p:nvPicPr>
          <p:cNvPr id="5" name="sdtawl37.jpg" descr="id:214750277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916172" y="1572199"/>
            <a:ext cx="2474150" cy="1421175"/>
          </a:xfrm>
          <a:prstGeom prst="rect">
            <a:avLst/>
          </a:prstGeom>
        </p:spPr>
      </p:pic>
      <p:pic>
        <p:nvPicPr>
          <p:cNvPr id="6" name="sdtawl38.jpg" descr="id:2147502779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496835" y="1340768"/>
            <a:ext cx="2232248" cy="164398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630489" y="3085156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24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40473" y="3073947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  <a:tabLst>
                <a:tab pos="5941060" algn="l"/>
              </a:tabLst>
            </a:pPr>
            <a:r>
              <a:rPr lang="zh-CN" altLang="en-US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24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907026" y="3100519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  <a:tabLst>
                <a:tab pos="5941060" algn="l"/>
              </a:tabLst>
            </a:pPr>
            <a:r>
              <a:rPr lang="zh-CN" altLang="en-US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endParaRPr lang="zh-CN" altLang="zh-CN" sz="24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297319" y="2984748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  <a:tabLst>
                <a:tab pos="5941060" algn="l"/>
              </a:tabLst>
            </a:pPr>
            <a:r>
              <a:rPr lang="zh-CN" altLang="en-US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丁</a:t>
            </a:r>
            <a:endParaRPr lang="zh-CN" altLang="zh-CN" sz="24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061641" y="3492395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23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</a:p>
        </p:txBody>
      </p:sp>
      <p:sp>
        <p:nvSpPr>
          <p:cNvPr id="12" name="矩形 11"/>
          <p:cNvSpPr/>
          <p:nvPr/>
        </p:nvSpPr>
        <p:spPr>
          <a:xfrm>
            <a:off x="5079571" y="851687"/>
            <a:ext cx="3209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i="1"/>
              <a:t>c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360854" y="3933056"/>
            <a:ext cx="114858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0">
                <a:solidFill>
                  <a:srgbClr val="00AEEF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[</a:t>
            </a:r>
            <a:r>
              <a:rPr lang="zh-CN" altLang="zh-CN" sz="2400" b="0">
                <a:solidFill>
                  <a:srgbClr val="00AEEF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0">
                <a:solidFill>
                  <a:srgbClr val="00AEEF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]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图乙中给出了示数但未给出测量范围，由于电源电压为</a:t>
            </a:r>
            <a:r>
              <a:rPr lang="en-US" altLang="zh-CN" sz="2400" b="0">
                <a:solidFill>
                  <a:srgbClr val="000000"/>
                </a:solidFill>
              </a:rPr>
              <a:t>6 V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，故电压表的测量范围只能为</a:t>
            </a:r>
            <a:r>
              <a:rPr lang="en-US" altLang="zh-CN" sz="2400" b="0">
                <a:solidFill>
                  <a:srgbClr val="000000"/>
                </a:solidFill>
              </a:rPr>
              <a:t>0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～</a:t>
            </a:r>
            <a:r>
              <a:rPr lang="en-US" altLang="zh-CN" sz="2400" b="0">
                <a:solidFill>
                  <a:srgbClr val="000000"/>
                </a:solidFill>
              </a:rPr>
              <a:t>3 V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，否则电压表示数为</a:t>
            </a:r>
            <a:r>
              <a:rPr lang="en-US" altLang="zh-CN" sz="2400" b="0">
                <a:solidFill>
                  <a:srgbClr val="000000"/>
                </a:solidFill>
              </a:rPr>
              <a:t>9</a:t>
            </a:r>
            <a:r>
              <a:rPr lang="en-US" altLang="zh-CN" sz="2400" b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0">
                <a:solidFill>
                  <a:srgbClr val="000000"/>
                </a:solidFill>
              </a:rPr>
              <a:t>5 V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大于电源电压</a:t>
            </a:r>
            <a:r>
              <a:rPr lang="en-US" altLang="zh-CN" sz="2400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因此电压表测量范围为</a:t>
            </a:r>
            <a:r>
              <a:rPr lang="en-US" altLang="zh-CN" sz="2400" b="0">
                <a:solidFill>
                  <a:srgbClr val="000000"/>
                </a:solidFill>
              </a:rPr>
              <a:t>0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～</a:t>
            </a:r>
            <a:r>
              <a:rPr lang="en-US" altLang="zh-CN" sz="2400" b="0">
                <a:solidFill>
                  <a:srgbClr val="000000"/>
                </a:solidFill>
              </a:rPr>
              <a:t>3 V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，电压表示数为</a:t>
            </a:r>
            <a:r>
              <a:rPr lang="en-US" altLang="zh-CN" sz="2400" b="0">
                <a:solidFill>
                  <a:srgbClr val="000000"/>
                </a:solidFill>
              </a:rPr>
              <a:t>1</a:t>
            </a:r>
            <a:r>
              <a:rPr lang="en-US" altLang="zh-CN" sz="2400" b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0">
                <a:solidFill>
                  <a:srgbClr val="000000"/>
                </a:solidFill>
              </a:rPr>
              <a:t>9 V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，根据串联电路分压法可知滑动变阻器分压为</a:t>
            </a:r>
            <a:r>
              <a:rPr lang="en-US" altLang="zh-CN" sz="2400" b="0" i="1">
                <a:solidFill>
                  <a:srgbClr val="000000"/>
                </a:solidFill>
              </a:rPr>
              <a:t>U</a:t>
            </a:r>
            <a:r>
              <a:rPr lang="zh-CN" altLang="zh-CN" sz="2400" b="0" baseline="-25000">
                <a:solidFill>
                  <a:srgbClr val="000000"/>
                </a:solidFill>
                <a:cs typeface="Times New Roman" panose="02020603050405020304" pitchFamily="18" charset="0"/>
              </a:rPr>
              <a:t>滑</a:t>
            </a:r>
            <a:r>
              <a:rPr lang="zh-CN" altLang="zh-CN" sz="2400" b="0">
                <a:solidFill>
                  <a:srgbClr val="000000"/>
                </a:solidFill>
                <a:latin typeface="Times New Roman" panose="02020603050405020304"/>
                <a:cs typeface="Times New Roman" panose="02020603050405020304" pitchFamily="18" charset="0"/>
              </a:rPr>
              <a:t>＝</a:t>
            </a:r>
            <a:r>
              <a:rPr lang="en-US" altLang="zh-CN" sz="2400" b="0">
                <a:solidFill>
                  <a:srgbClr val="000000"/>
                </a:solidFill>
              </a:rPr>
              <a:t>6 V</a:t>
            </a:r>
            <a:r>
              <a:rPr lang="zh-CN" altLang="zh-CN" sz="2400" b="0">
                <a:solidFill>
                  <a:srgbClr val="000000"/>
                </a:solidFill>
                <a:latin typeface="Times New Roman" panose="02020603050405020304"/>
                <a:cs typeface="Times New Roman" panose="02020603050405020304" pitchFamily="18" charset="0"/>
              </a:rPr>
              <a:t>－</a:t>
            </a:r>
            <a:r>
              <a:rPr lang="en-US" altLang="zh-CN" sz="2400" b="0">
                <a:solidFill>
                  <a:srgbClr val="000000"/>
                </a:solidFill>
              </a:rPr>
              <a:t>1</a:t>
            </a:r>
            <a:r>
              <a:rPr lang="en-US" altLang="zh-CN" sz="2400" b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0">
                <a:solidFill>
                  <a:srgbClr val="000000"/>
                </a:solidFill>
              </a:rPr>
              <a:t>9 V</a:t>
            </a:r>
            <a:r>
              <a:rPr lang="zh-CN" altLang="zh-CN" sz="2400" b="0">
                <a:solidFill>
                  <a:srgbClr val="000000"/>
                </a:solidFill>
                <a:latin typeface="Times New Roman" panose="02020603050405020304"/>
                <a:cs typeface="Times New Roman" panose="02020603050405020304" pitchFamily="18" charset="0"/>
              </a:rPr>
              <a:t>＝</a:t>
            </a:r>
            <a:r>
              <a:rPr lang="en-US" altLang="zh-CN" sz="2400" b="0">
                <a:solidFill>
                  <a:srgbClr val="000000"/>
                </a:solidFill>
              </a:rPr>
              <a:t>4</a:t>
            </a:r>
            <a:r>
              <a:rPr lang="en-US" altLang="zh-CN" sz="2400" b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0">
                <a:solidFill>
                  <a:srgbClr val="000000"/>
                </a:solidFill>
              </a:rPr>
              <a:t>1 V</a:t>
            </a:r>
            <a:r>
              <a:rPr lang="en-US" altLang="zh-CN" sz="2400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351430"/>
              </a:xfrm>
            </p:spPr>
            <p:txBody>
              <a:bodyPr/>
              <a:lstStyle/>
              <a:p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电流表测量范围若为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0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～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3 A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，则此时示数为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0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8 A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，得出滑动变阻器此时接入电路的电阻为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R</a:t>
                </a:r>
                <a:r>
                  <a:rPr lang="zh-CN" altLang="zh-CN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𝑈</m:t>
                        </m:r>
                      </m:num>
                      <m:den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𝐼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num>
                      <m:den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8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A</m:t>
                        </m:r>
                      </m:den>
                    </m:f>
                  </m:oMath>
                </a14:m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≈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5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 Ω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此时滑动变阻器接入阻值为其最大值的一半，故最大值应为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10 Ω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左右，没有此选项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故电流表测量范围为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0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～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0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6 A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，此时电流表示数为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0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16 A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，滑动变阻器此时接入电路的电阻为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R</a:t>
                </a:r>
                <a:r>
                  <a:rPr lang="zh-CN" altLang="zh-CN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𝑈</m:t>
                        </m:r>
                      </m:num>
                      <m:den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𝐼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num>
                      <m:den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16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A</m:t>
                        </m:r>
                      </m:den>
                    </m:f>
                  </m:oMath>
                </a14:m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≈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26 Ω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，此时滑动变阻器</a:t>
                </a:r>
                <a:r>
                  <a:rPr lang="zh-CN" altLang="zh-CN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接入电路的阻值为其最大值的一半，故最大值应为</a:t>
                </a:r>
                <a:r>
                  <a:rPr lang="en-US" altLang="zh-CN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50 Ω</a:t>
                </a:r>
                <a:r>
                  <a:rPr lang="zh-CN" altLang="zh-CN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左右，即使用的是</a:t>
                </a:r>
                <a:r>
                  <a:rPr lang="en-US" altLang="zh-CN" i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c</a:t>
                </a:r>
                <a:r>
                  <a:rPr lang="zh-CN" altLang="zh-CN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滑动变阻器</a:t>
                </a:r>
                <a:r>
                  <a:rPr lang="en-US" altLang="zh-CN" spc="-1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en-US" spc="-100"/>
              </a:p>
            </p:txBody>
          </p:sp>
        </mc:Choice>
        <mc:Fallback xmlns=""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351430"/>
              </a:xfrm>
              <a:blipFill rotWithShape="1">
                <a:blip r:embed="rId2"/>
                <a:stretch>
                  <a:fillRect l="-2" t="-19" r="1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gyc175.jpg" descr="id:214750275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3995227"/>
            <a:ext cx="2016224" cy="1780581"/>
          </a:xfrm>
          <a:prstGeom prst="rect">
            <a:avLst/>
          </a:prstGeom>
        </p:spPr>
      </p:pic>
      <p:pic>
        <p:nvPicPr>
          <p:cNvPr id="4" name="gyc176.jpg" descr="id:214750276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592692" y="4058186"/>
            <a:ext cx="4335380" cy="1651873"/>
          </a:xfrm>
          <a:prstGeom prst="rect">
            <a:avLst/>
          </a:prstGeom>
        </p:spPr>
      </p:pic>
      <p:pic>
        <p:nvPicPr>
          <p:cNvPr id="5" name="sdtawl37.jpg" descr="id:2147502772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6916172" y="4181739"/>
            <a:ext cx="2474150" cy="1421175"/>
          </a:xfrm>
          <a:prstGeom prst="rect">
            <a:avLst/>
          </a:prstGeom>
        </p:spPr>
      </p:pic>
      <p:pic>
        <p:nvPicPr>
          <p:cNvPr id="6" name="sdtawl38.jpg" descr="id:2147502779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9496835" y="3950308"/>
            <a:ext cx="2232248" cy="164398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630489" y="5694696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24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40473" y="5683487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  <a:tabLst>
                <a:tab pos="5941060" algn="l"/>
              </a:tabLst>
            </a:pPr>
            <a:r>
              <a:rPr lang="zh-CN" altLang="en-US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24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907026" y="5710059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  <a:tabLst>
                <a:tab pos="5941060" algn="l"/>
              </a:tabLst>
            </a:pPr>
            <a:r>
              <a:rPr lang="zh-CN" altLang="en-US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endParaRPr lang="zh-CN" altLang="zh-CN" sz="24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297319" y="5594288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  <a:tabLst>
                <a:tab pos="5941060" algn="l"/>
              </a:tabLst>
            </a:pPr>
            <a:r>
              <a:rPr lang="zh-CN" altLang="en-US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丁</a:t>
            </a:r>
            <a:endParaRPr lang="zh-CN" altLang="zh-CN" sz="24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061641" y="6101935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23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）图乙中电压表的示数为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，电流表的示数为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，本次测量的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阻值为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精确到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gyc176.jpg" descr="id:21475027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87776" y="1858156"/>
            <a:ext cx="5014682" cy="191070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748895" y="3674961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24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163745" y="4119463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23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</a:p>
        </p:txBody>
      </p:sp>
      <p:sp>
        <p:nvSpPr>
          <p:cNvPr id="12" name="矩形 11"/>
          <p:cNvSpPr/>
          <p:nvPr/>
        </p:nvSpPr>
        <p:spPr>
          <a:xfrm>
            <a:off x="4311521" y="836478"/>
            <a:ext cx="5693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1.9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7800235" y="853729"/>
            <a:ext cx="7232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0.16</a:t>
            </a: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844431" y="1396491"/>
            <a:ext cx="7062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11.9</a:t>
            </a:r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内容占位符 1"/>
              <p:cNvSpPr txBox="1"/>
              <p:nvPr/>
            </p:nvSpPr>
            <p:spPr bwMode="auto">
              <a:xfrm>
                <a:off x="360854" y="4588270"/>
                <a:ext cx="11485848" cy="14447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/>
                <a:r>
                  <a:rPr lang="en-US" altLang="zh-CN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zh-CN" altLang="zh-CN">
                    <a:solidFill>
                      <a:srgbClr val="00AEEF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根据（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）的分</a:t>
                </a:r>
                <a:r>
                  <a:rPr lang="zh-CN" altLang="zh-CN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析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，得到电压表示数为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9 V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，电流表示数为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0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16 A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，根据公式计算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R</a:t>
                </a:r>
                <a:r>
                  <a:rPr lang="zh-CN" altLang="zh-CN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𝑈</m:t>
                        </m:r>
                      </m:num>
                      <m:den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𝐼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9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num>
                      <m:den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16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A</m:t>
                        </m:r>
                      </m:den>
                    </m:f>
                  </m:oMath>
                </a14:m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≈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11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9 Ω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en-US"/>
              </a:p>
            </p:txBody>
          </p:sp>
        </mc:Choice>
        <mc:Fallback xmlns="">
          <p:sp>
            <p:nvSpPr>
              <p:cNvPr id="15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4588270"/>
                <a:ext cx="11485848" cy="1444754"/>
              </a:xfrm>
              <a:prstGeom prst="rect">
                <a:avLst/>
              </a:prstGeom>
              <a:blipFill rotWithShape="1">
                <a:blip r:embed="rId3"/>
                <a:stretch>
                  <a:fillRect l="-2" t="-27" r="1" b="3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）请根据甲电路图，正确选择电表测量范围，用笔画线代替导线，完成图丙所示实物图的连接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175.jpg" descr="id:214750275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278782" y="1891345"/>
            <a:ext cx="2448272" cy="2162134"/>
          </a:xfrm>
          <a:prstGeom prst="rect">
            <a:avLst/>
          </a:prstGeom>
        </p:spPr>
      </p:pic>
      <p:pic>
        <p:nvPicPr>
          <p:cNvPr id="5" name="sdtawl37.jpg" descr="id:214750277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375126" y="1911197"/>
            <a:ext cx="3684840" cy="2116607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3191561" y="3806848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  <a:tabLst>
                <a:tab pos="5941060" algn="l"/>
              </a:tabLst>
            </a:pPr>
            <a:r>
              <a:rPr lang="zh-CN" altLang="en-US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24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912942" y="3985900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  <a:tabLst>
                <a:tab pos="5941060" algn="l"/>
              </a:tabLst>
            </a:pPr>
            <a:r>
              <a:rPr lang="zh-CN" altLang="en-US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endParaRPr lang="zh-CN" altLang="zh-CN" sz="24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551677" y="4554678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23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</a:p>
        </p:txBody>
      </p:sp>
      <p:sp>
        <p:nvSpPr>
          <p:cNvPr id="12" name="矩形 11"/>
          <p:cNvSpPr/>
          <p:nvPr/>
        </p:nvSpPr>
        <p:spPr>
          <a:xfrm>
            <a:off x="409766" y="1798694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>
                <a:cs typeface="Times New Roman" panose="02020603050405020304" pitchFamily="18" charset="0"/>
              </a:rPr>
              <a:t>如图所示</a:t>
            </a:r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4729" y="1894890"/>
            <a:ext cx="3865237" cy="2163812"/>
          </a:xfrm>
          <a:prstGeom prst="rect">
            <a:avLst/>
          </a:prstGeom>
        </p:spPr>
      </p:pic>
      <p:sp>
        <p:nvSpPr>
          <p:cNvPr id="14" name="内容占位符 2"/>
          <p:cNvSpPr txBox="1"/>
          <p:nvPr/>
        </p:nvSpPr>
        <p:spPr bwMode="auto">
          <a:xfrm>
            <a:off x="351818" y="500455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将未知电阻串联进入电路、电压表并联在电阻两端即可，注意两个电表的测量范围选择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88925" y="798195"/>
            <a:ext cx="8735060" cy="2306955"/>
          </a:xfrm>
        </p:spPr>
        <p:txBody>
          <a:bodyPr wrap="square"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）该同学进行了实验创新，利用阻值为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的定值电阻和电压表等器材，测量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设计了如图丁所示的电路，经检查无误后进行实验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请将实验过程补充完整：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，断开开关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，读出电压表的示数，记为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sdtawl38.jpg" descr="id:214750277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399270" y="942975"/>
            <a:ext cx="2628265" cy="2150745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10512584" y="3112820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  <a:tabLst>
                <a:tab pos="5941060" algn="l"/>
              </a:tabLst>
            </a:pPr>
            <a:r>
              <a:rPr lang="zh-CN" altLang="en-US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丁</a:t>
            </a:r>
            <a:endParaRPr lang="zh-CN" altLang="zh-CN" sz="24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982891" y="3505532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23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</a:p>
        </p:txBody>
      </p:sp>
      <p:sp>
        <p:nvSpPr>
          <p:cNvPr id="12" name="内容占位符 1"/>
          <p:cNvSpPr>
            <a:spLocks noGrp="1"/>
          </p:cNvSpPr>
          <p:nvPr/>
        </p:nvSpPr>
        <p:spPr>
          <a:xfrm>
            <a:off x="288925" y="2973070"/>
            <a:ext cx="8401050" cy="148907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处于闭合状态，断开开关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，闭合开关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，使电压表测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）两端电压，记为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39042" y="3571769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i="1"/>
              <a:t>R</a:t>
            </a:r>
            <a:r>
              <a:rPr lang="en-US" altLang="zh-CN" sz="2400" baseline="-25000"/>
              <a:t>0</a:t>
            </a:r>
            <a:endParaRPr lang="zh-CN" altLang="en-US"/>
          </a:p>
        </p:txBody>
      </p:sp>
      <p:sp>
        <p:nvSpPr>
          <p:cNvPr id="14" name="内容占位符 1"/>
          <p:cNvSpPr>
            <a:spLocks noGrp="1"/>
          </p:cNvSpPr>
          <p:nvPr/>
        </p:nvSpPr>
        <p:spPr>
          <a:xfrm>
            <a:off x="289099" y="4107740"/>
            <a:ext cx="11485848" cy="64633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用已知物理量和测量量的符号表示出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的电阻，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矩形 14"/>
              <p:cNvSpPr/>
              <p:nvPr/>
            </p:nvSpPr>
            <p:spPr>
              <a:xfrm>
                <a:off x="7628609" y="3861048"/>
                <a:ext cx="1886094" cy="75398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zh-CN" alt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zh-CN" altLang="en-US" sz="2400">
                            <a:latin typeface="Cambria Math" panose="02040503050406030204" pitchFamily="18" charset="0"/>
                          </a:rPr>
                          <m:t>（</m:t>
                        </m:r>
                        <m:sSub>
                          <m:sSubPr>
                            <m:ctrlPr>
                              <a:rPr lang="zh-CN" alt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2400" i="1">
                                <a:latin typeface="Cambria Math" panose="020405030504060302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zh-CN" altLang="en-US" sz="2400" b="0" i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400" b="0" i="0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en-US" sz="2400" b="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2400" i="1">
                                <a:latin typeface="Cambria Math" panose="020405030504060302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zh-CN" altLang="en-US" sz="2400" b="0" i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zh-CN" altLang="en-US" sz="2400" b="0" i="1">
                            <a:latin typeface="Cambria Math" panose="02040503050406030204" pitchFamily="18" charset="0"/>
                          </a:rPr>
                          <m:t>）</m:t>
                        </m:r>
                        <m:sSub>
                          <m:sSubPr>
                            <m:ctrlPr>
                              <a:rPr lang="zh-CN" altLang="en-US" sz="2400" b="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2400" i="1">
                                <a:latin typeface="Cambria Math" panose="020405030504060302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zh-CN" altLang="en-US" sz="2400" b="0" i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en-US" sz="2400" b="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2400" i="1">
                                <a:latin typeface="Cambria Math" panose="020405030504060302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zh-CN" altLang="en-US" sz="2400" b="0" i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en-US" sz="2400" dirty="0"/>
                  <a:t> </a:t>
                </a:r>
              </a:p>
            </p:txBody>
          </p:sp>
        </mc:Choice>
        <mc:Fallback>
          <p:sp>
            <p:nvSpPr>
              <p:cNvPr id="15" name="矩形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8609" y="3861048"/>
                <a:ext cx="1886094" cy="75398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内容占位符 4"/>
              <p:cNvSpPr txBox="1"/>
              <p:nvPr/>
            </p:nvSpPr>
            <p:spPr bwMode="auto">
              <a:xfrm>
                <a:off x="360854" y="4798893"/>
                <a:ext cx="11485848" cy="21342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latinLnBrk="0">
                  <a:lnSpc>
                    <a:spcPct val="100000"/>
                  </a:lnSpc>
                  <a:spcAft>
                    <a:spcPts val="0"/>
                  </a:spcAft>
                  <a:tabLst>
                    <a:tab pos="5645150" algn="l"/>
                    <a:tab pos="9862820" algn="l"/>
                    <a:tab pos="5645150" algn="l"/>
                    <a:tab pos="9862820" algn="l"/>
                  </a:tabLst>
                </a:pPr>
                <a:r>
                  <a:rPr lang="en-US" altLang="zh-CN" dirty="0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zh-CN" altLang="zh-CN" dirty="0">
                    <a:solidFill>
                      <a:srgbClr val="00AEEF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 dirty="0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根据电路图分</a:t>
                </a:r>
                <a:r>
                  <a:rPr lang="zh-CN" altLang="zh-CN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析</a:t>
                </a:r>
                <a:r>
                  <a:rPr lang="zh-CN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，①步骤测量电源电压，</a:t>
                </a:r>
                <a:r>
                  <a:rPr lang="zh-CN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+mn-ea"/>
                  </a:rPr>
                  <a:t>②步骤测量</a:t>
                </a:r>
                <a:r>
                  <a:rPr lang="en-US" altLang="zh-CN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+mn-ea"/>
                  </a:rPr>
                  <a:t>R</a:t>
                </a:r>
                <a:r>
                  <a:rPr lang="en-US" altLang="zh-CN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+mn-ea"/>
                  </a:rPr>
                  <a:t>0</a:t>
                </a:r>
                <a:r>
                  <a:rPr lang="zh-CN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+mn-ea"/>
                  </a:rPr>
                  <a:t>两端的电压，则未知电阻</a:t>
                </a:r>
                <a:r>
                  <a:rPr lang="en-US" altLang="zh-CN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+mn-ea"/>
                  </a:rPr>
                  <a:t>R</a:t>
                </a:r>
                <a:r>
                  <a:rPr lang="en-US" altLang="zh-CN" i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+mn-ea"/>
                  </a:rPr>
                  <a:t>x</a:t>
                </a:r>
                <a:r>
                  <a:rPr lang="zh-CN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+mn-ea"/>
                  </a:rPr>
                  <a:t>的电压为</a:t>
                </a:r>
                <a:r>
                  <a:rPr lang="en-US" altLang="zh-CN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+mn-ea"/>
                  </a:rPr>
                  <a:t>U</a:t>
                </a:r>
                <a:r>
                  <a:rPr lang="en-US" altLang="zh-CN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+mn-ea"/>
                  </a:rPr>
                  <a:t>1</a:t>
                </a:r>
                <a:r>
                  <a:rPr lang="zh-CN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+mn-ea"/>
                  </a:rPr>
                  <a:t>－</a:t>
                </a:r>
                <a:r>
                  <a:rPr lang="en-US" altLang="zh-CN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+mn-ea"/>
                  </a:rPr>
                  <a:t>U</a:t>
                </a:r>
                <a:r>
                  <a:rPr lang="en-US" altLang="zh-CN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+mn-ea"/>
                  </a:rPr>
                  <a:t>2</a:t>
                </a:r>
                <a:r>
                  <a:rPr lang="zh-CN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+mn-ea"/>
                  </a:rPr>
                  <a:t>，根据串联电路中各元件电流相等，可以列出等式关系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+mn-ea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+mn-ea"/>
                  </a:rPr>
                  <a:t>，</a:t>
                </a:r>
                <a:r>
                  <a:rPr lang="zh-CN" altLang="zh-CN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+mn-ea"/>
                  </a:rPr>
                  <a:t>解</a:t>
                </a:r>
                <a:r>
                  <a:rPr lang="zh-CN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+mn-ea"/>
                  </a:rPr>
                  <a:t>得</a:t>
                </a:r>
                <a:r>
                  <a:rPr lang="en-US" altLang="zh-CN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+mn-ea"/>
                  </a:rPr>
                  <a:t>R</a:t>
                </a:r>
                <a:r>
                  <a:rPr lang="en-US" altLang="zh-CN" i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+mn-ea"/>
                  </a:rPr>
                  <a:t>x</a:t>
                </a:r>
                <a:r>
                  <a:rPr lang="zh-CN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+mn-ea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zh-CN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（</m:t>
                        </m:r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zh-CN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）</m:t>
                        </m:r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  <a:sym typeface="+mn-ea"/>
                  </a:rPr>
                  <a:t>.</a:t>
                </a:r>
                <a:endParaRPr lang="zh-CN" altLang="zh-CN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latinLnBrk="0" hangingPunct="1">
                  <a:lnSpc>
                    <a:spcPct val="100000"/>
                  </a:lnSpc>
                  <a:spcAft>
                    <a:spcPts val="0"/>
                  </a:spcAft>
                  <a:tabLst>
                    <a:tab pos="5645150" algn="l"/>
                    <a:tab pos="9862820" algn="l"/>
                    <a:tab pos="5645150" algn="l"/>
                    <a:tab pos="9862820" algn="l"/>
                  </a:tabLst>
                </a:pPr>
                <a:endParaRPr lang="zh-CN" altLang="en-US" dirty="0"/>
              </a:p>
            </p:txBody>
          </p:sp>
        </mc:Choice>
        <mc:Fallback xmlns="">
          <p:sp>
            <p:nvSpPr>
              <p:cNvPr id="16" name="内容占位符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4798893"/>
                <a:ext cx="11485848" cy="2134235"/>
              </a:xfrm>
              <a:prstGeom prst="rect">
                <a:avLst/>
              </a:prstGeom>
              <a:blipFill rotWithShape="1">
                <a:blip r:embed="rId4"/>
                <a:stretch>
                  <a:fillRect l="-2" t="-9" r="1" b="9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南通中考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）《天工开物》记载了古人炒蒸油料的场景，如图所示，下列过程与物理知识对应错误的是（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加热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木炭燃烧时热值不变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蒸煮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油料含有的热量增加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翻炒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目的是使油料受热均匀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飘香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分子在做无规则运动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746091" y="3946416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4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jsntwl3.jpg" descr="id:214750265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242035" y="1268760"/>
            <a:ext cx="2304256" cy="276310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510615" y="141277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6" name="内容占位符 4"/>
          <p:cNvSpPr txBox="1"/>
          <p:nvPr/>
        </p:nvSpPr>
        <p:spPr bwMode="auto">
          <a:xfrm>
            <a:off x="343602" y="4359111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pc="-10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pc="-10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pc="-10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热值是燃料本身的特性，只与燃料的种类有关，与燃料的质量、放出热量的多少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以及是否完全燃烧无关，木炭燃烧时热值不变，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正确；热量是过程量，不能说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含有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热量，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错误；利用锅铲不断翻炒油料，目的是使油料受热均匀，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正确；翻炒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过程会有香味飘出，这是扩散现象，说明分子在不停地做无规则运动，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</a:t>
            </a:r>
            <a:r>
              <a:rPr lang="en-US" altLang="zh-CN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0973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枣庄中考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）古代的人们曾发明一种活塞式点火器，如图所示，以牛角作套筒，木质推杆前端粘附艾绒，取火时，一手握住套筒，另一手猛推推杆，艾绒即燃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下列事例与猛推推杆入筒的过程中，能量转化情况不同的是（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内燃机的做功冲程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内燃机的压缩冲程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钻木取火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流星雨的形成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097017" y="4134280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5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gyc278.jpg" descr="id:214750265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879182" y="3435781"/>
            <a:ext cx="4005330" cy="68718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776754" y="261781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1027669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猛推推杆入筒的过程中，推杆压缩筒内空气做功，使筒内气体温度升高，内能增加，将机械能转化为内能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内燃机的做功冲程中，燃气推动活塞做功，将内能转化为机械能，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符合题意；内燃机的压缩冲程中，活塞压缩燃料做功，将机械能转化为内能，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不符合题意；钻木取火时，树枝间相互摩擦做功，将机械能转化为内能，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不符合题意；流星穿过大气层时，与空气剧烈摩擦做功，将机械能转化为内能，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152801" y="4798893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5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8" name="gyc278.jpg" descr="id:214750265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34966" y="4100394"/>
            <a:ext cx="4005330" cy="687189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8736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广西中考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）关于分子动理论，谚语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有麝自来香，不必迎风扬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表明了分子在不停地做无规则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；寒冬，我们常搓手取暖，这是通过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做功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热传递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）的方式增大内能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58902" y="2425903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运动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479582" y="2400025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做功</a:t>
            </a:r>
            <a:endParaRPr lang="zh-CN" altLang="en-US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345088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谚语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有麝自来香，不必迎风扬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是扩散现象，说明分子在不停地做无规则运动；我们常搓手取暖，克服摩擦做功，通过做功的方式改变内能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69542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淄博中考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）中医药是中华民族的瑰宝，其中蕴含着许多物理知识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熬制中药时闻到浓浓的药味，这一现象表明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拔火罐时，玻璃罐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的作用下吸附在理疗部位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121598" y="1780831"/>
            <a:ext cx="38972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分子在不停地做无规则运动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57988" y="2331628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大气压强</a:t>
            </a:r>
            <a:endParaRPr lang="zh-CN" altLang="en-US"/>
          </a:p>
        </p:txBody>
      </p:sp>
      <p:sp>
        <p:nvSpPr>
          <p:cNvPr id="6" name="内容占位符 2"/>
          <p:cNvSpPr txBox="1"/>
          <p:nvPr/>
        </p:nvSpPr>
        <p:spPr bwMode="auto">
          <a:xfrm>
            <a:off x="360854" y="2794112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熬制中药的过程中，闻到浓浓的药味，属于扩散现象，说明分子在不停地做无规则运动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拔火罐时，先把酒精在罐内烧一下，罐内空气受热排出，此时迅速把罐扣在皮肤上，等到罐内的空气冷却后罐内气压降低，小于外面的大气压，外面的大气压就将罐紧紧地压在皮肤上，所以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拔火罐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利用的是大气压强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4"/>
          <p:cNvSpPr txBox="1"/>
          <p:nvPr/>
        </p:nvSpPr>
        <p:spPr bwMode="auto">
          <a:xfrm>
            <a:off x="360854" y="5110878"/>
            <a:ext cx="11485848" cy="576248"/>
          </a:xfrm>
          <a:prstGeom prst="rect">
            <a:avLst/>
          </a:prstGeom>
          <a:solidFill>
            <a:srgbClr val="E1F4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spc="-1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一切物质的分子都在不停地做无规则运动</a:t>
            </a:r>
            <a:r>
              <a:rPr lang="en-US" altLang="zh-CN" spc="-10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pc="-1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拔火罐是利用大气压来工作的</a:t>
            </a:r>
            <a:r>
              <a:rPr lang="en-US" altLang="zh-CN" spc="-10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spc="-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553" y="5115209"/>
            <a:ext cx="1732958" cy="4564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BLE_ENDDRAG_ORIGIN_RECT" val="330*302"/>
  <p:tag name="TABLE_ENDDRAG_RECT" val="548*-228*330*30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BLE_ENDDRAG_ORIGIN_RECT" val="330*302"/>
  <p:tag name="TABLE_ENDDRAG_RECT" val="548*-228*330*30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BLE_ENDDRAG_ORIGIN_RECT" val="426*302"/>
  <p:tag name="TABLE_ENDDRAG_RECT" val="219*-228*426*302"/>
</p:tagLst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8344</Words>
  <Application>Microsoft Office PowerPoint</Application>
  <PresentationFormat>自定义</PresentationFormat>
  <Paragraphs>334</Paragraphs>
  <Slides>47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47</vt:i4>
      </vt:variant>
    </vt:vector>
  </HeadingPairs>
  <TitlesOfParts>
    <vt:vector size="57" baseType="lpstr">
      <vt:lpstr>黑体</vt:lpstr>
      <vt:lpstr>楷体</vt:lpstr>
      <vt:lpstr>宋体</vt:lpstr>
      <vt:lpstr>微软雅黑</vt:lpstr>
      <vt:lpstr>Arial</vt:lpstr>
      <vt:lpstr>Book Antiqua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15500</cp:lastModifiedBy>
  <cp:revision>585</cp:revision>
  <dcterms:created xsi:type="dcterms:W3CDTF">2020-11-06T05:24:00Z</dcterms:created>
  <dcterms:modified xsi:type="dcterms:W3CDTF">2025-09-18T00:48:53Z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4552D16E105847319BF724636383A373_12</vt:lpwstr>
  </property>
</Properties>
</file>